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Roboto Slab"/>
      <p:regular r:id="rId17"/>
      <p:bold r:id="rId18"/>
    </p:embeddedFont>
    <p:embeddedFont>
      <p:font typeface="Playfair Display"/>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bold.fntdata"/><Relationship Id="rId11" Type="http://schemas.openxmlformats.org/officeDocument/2006/relationships/slide" Target="slides/slide6.xml"/><Relationship Id="rId22" Type="http://schemas.openxmlformats.org/officeDocument/2006/relationships/font" Target="fonts/PlayfairDisplay-boldItalic.fntdata"/><Relationship Id="rId10" Type="http://schemas.openxmlformats.org/officeDocument/2006/relationships/slide" Target="slides/slide5.xml"/><Relationship Id="rId21" Type="http://schemas.openxmlformats.org/officeDocument/2006/relationships/font" Target="fonts/PlayfairDisplay-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Slab-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layfairDisplay-regular.fntdata"/><Relationship Id="rId6" Type="http://schemas.openxmlformats.org/officeDocument/2006/relationships/slide" Target="slides/slide1.xml"/><Relationship Id="rId18" Type="http://schemas.openxmlformats.org/officeDocument/2006/relationships/font" Target="fonts/RobotoSlab-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26.png"/><Relationship Id="rId7"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6.png"/><Relationship Id="rId9" Type="http://schemas.openxmlformats.org/officeDocument/2006/relationships/image" Target="../media/image25.png"/><Relationship Id="rId5" Type="http://schemas.openxmlformats.org/officeDocument/2006/relationships/image" Target="../media/image15.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7"/>
        </a:solidFill>
      </p:bgPr>
    </p:bg>
    <p:spTree>
      <p:nvGrpSpPr>
        <p:cNvPr id="83" name="Shape 83"/>
        <p:cNvGrpSpPr/>
        <p:nvPr/>
      </p:nvGrpSpPr>
      <p:grpSpPr>
        <a:xfrm>
          <a:off x="0" y="0"/>
          <a:ext cx="0" cy="0"/>
          <a:chOff x="0" y="0"/>
          <a:chExt cx="0" cy="0"/>
        </a:xfrm>
      </p:grpSpPr>
      <p:pic>
        <p:nvPicPr>
          <p:cNvPr descr="image.png"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85" name="Google Shape;85;p13"/>
          <p:cNvPicPr preferRelativeResize="0"/>
          <p:nvPr/>
        </p:nvPicPr>
        <p:blipFill rotWithShape="1">
          <a:blip r:embed="rId4">
            <a:alphaModFix/>
          </a:blip>
          <a:srcRect b="0" l="0" r="0" t="0"/>
          <a:stretch/>
        </p:blipFill>
        <p:spPr>
          <a:xfrm>
            <a:off x="2286000" y="552450"/>
            <a:ext cx="7620000" cy="4341018"/>
          </a:xfrm>
          <a:prstGeom prst="rect">
            <a:avLst/>
          </a:prstGeom>
          <a:noFill/>
          <a:ln>
            <a:noFill/>
          </a:ln>
        </p:spPr>
      </p:pic>
      <p:pic>
        <p:nvPicPr>
          <p:cNvPr descr="image.png" id="86" name="Google Shape;86;p13"/>
          <p:cNvPicPr preferRelativeResize="0"/>
          <p:nvPr/>
        </p:nvPicPr>
        <p:blipFill rotWithShape="1">
          <a:blip r:embed="rId5">
            <a:alphaModFix/>
          </a:blip>
          <a:srcRect b="0" l="0" r="0" t="0"/>
          <a:stretch/>
        </p:blipFill>
        <p:spPr>
          <a:xfrm>
            <a:off x="4891087" y="942975"/>
            <a:ext cx="2409825" cy="228600"/>
          </a:xfrm>
          <a:prstGeom prst="rect">
            <a:avLst/>
          </a:prstGeom>
          <a:noFill/>
          <a:ln>
            <a:noFill/>
          </a:ln>
        </p:spPr>
      </p:pic>
      <p:sp>
        <p:nvSpPr>
          <p:cNvPr id="87" name="Google Shape;87;p13"/>
          <p:cNvSpPr txBox="1"/>
          <p:nvPr/>
        </p:nvSpPr>
        <p:spPr>
          <a:xfrm>
            <a:off x="2505551" y="1266825"/>
            <a:ext cx="7180897" cy="1508521"/>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1" lang="en-US" sz="5400" u="none" cap="none" strike="noStrike">
                <a:solidFill>
                  <a:srgbClr val="2C3E50"/>
                </a:solidFill>
                <a:latin typeface="Playfair Display"/>
                <a:ea typeface="Playfair Display"/>
                <a:cs typeface="Playfair Display"/>
                <a:sym typeface="Playfair Display"/>
              </a:rPr>
              <a:t>Schachmatt in der Karibik?</a:t>
            </a:r>
            <a:endParaRPr/>
          </a:p>
        </p:txBody>
      </p:sp>
      <p:sp>
        <p:nvSpPr>
          <p:cNvPr id="88" name="Google Shape;88;p13"/>
          <p:cNvSpPr txBox="1"/>
          <p:nvPr/>
        </p:nvSpPr>
        <p:spPr>
          <a:xfrm>
            <a:off x="2676525" y="3003946"/>
            <a:ext cx="6838950" cy="731341"/>
          </a:xfrm>
          <a:prstGeom prst="rect">
            <a:avLst/>
          </a:prstGeom>
          <a:noFill/>
          <a:ln>
            <a:noFill/>
          </a:ln>
        </p:spPr>
        <p:txBody>
          <a:bodyPr anchorCtr="0" anchor="t" bIns="0" lIns="0" spcFirstLastPara="1" rIns="0" wrap="square" tIns="0">
            <a:spAutoFit/>
          </a:bodyPr>
          <a:lstStyle/>
          <a:p>
            <a:pPr indent="0" lvl="0" marL="0" marR="0" rtl="0" algn="ctr">
              <a:lnSpc>
                <a:spcPct val="159944"/>
              </a:lnSpc>
              <a:spcBef>
                <a:spcPts val="0"/>
              </a:spcBef>
              <a:spcAft>
                <a:spcPts val="0"/>
              </a:spcAft>
              <a:buNone/>
            </a:pPr>
            <a:r>
              <a:rPr b="0" i="0" lang="en-US" sz="1800" u="none" cap="none" strike="noStrike">
                <a:solidFill>
                  <a:srgbClr val="555555"/>
                </a:solidFill>
                <a:latin typeface="Roboto Slab"/>
                <a:ea typeface="Roboto Slab"/>
                <a:cs typeface="Roboto Slab"/>
                <a:sym typeface="Roboto Slab"/>
              </a:rPr>
              <a:t>Wenn der große Nachbar anklopft: Eine Analyse der "Operation Southern Spear" und was wirklich hinter den Kulissen passiert.</a:t>
            </a:r>
            <a:endParaRPr/>
          </a:p>
        </p:txBody>
      </p:sp>
      <p:sp>
        <p:nvSpPr>
          <p:cNvPr id="89" name="Google Shape;89;p13"/>
          <p:cNvSpPr txBox="1"/>
          <p:nvPr/>
        </p:nvSpPr>
        <p:spPr>
          <a:xfrm>
            <a:off x="2676525" y="4116288"/>
            <a:ext cx="6838950" cy="24378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1" i="0" lang="en-US" sz="1200" u="none" cap="none" strike="noStrike">
                <a:solidFill>
                  <a:srgbClr val="333333"/>
                </a:solidFill>
                <a:latin typeface="Roboto Slab"/>
                <a:ea typeface="Roboto Slab"/>
                <a:cs typeface="Roboto Slab"/>
                <a:sym typeface="Roboto Slab"/>
              </a:rPr>
              <a:t>Präsentiert von @translatedPressDE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7"/>
        </a:solidFill>
      </p:bgPr>
    </p:bg>
    <p:spTree>
      <p:nvGrpSpPr>
        <p:cNvPr id="196" name="Shape 196"/>
        <p:cNvGrpSpPr/>
        <p:nvPr/>
      </p:nvGrpSpPr>
      <p:grpSpPr>
        <a:xfrm>
          <a:off x="0" y="0"/>
          <a:ext cx="0" cy="0"/>
          <a:chOff x="0" y="0"/>
          <a:chExt cx="0" cy="0"/>
        </a:xfrm>
      </p:grpSpPr>
      <p:pic>
        <p:nvPicPr>
          <p:cNvPr descr="image.png" id="197" name="Google Shape;197;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8" name="Google Shape;198;p22"/>
          <p:cNvSpPr txBox="1"/>
          <p:nvPr/>
        </p:nvSpPr>
        <p:spPr>
          <a:xfrm>
            <a:off x="295275" y="2211734"/>
            <a:ext cx="11601450" cy="75426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1" lang="en-US" sz="5400" u="none" cap="none" strike="noStrike">
                <a:solidFill>
                  <a:srgbClr val="2C3E50"/>
                </a:solidFill>
                <a:latin typeface="Playfair Display"/>
                <a:ea typeface="Playfair Display"/>
                <a:cs typeface="Playfair Display"/>
                <a:sym typeface="Playfair Display"/>
              </a:rPr>
              <a:t>Vielen Dank</a:t>
            </a:r>
            <a:endParaRPr/>
          </a:p>
        </p:txBody>
      </p:sp>
      <p:sp>
        <p:nvSpPr>
          <p:cNvPr id="199" name="Google Shape;199;p22"/>
          <p:cNvSpPr txBox="1"/>
          <p:nvPr/>
        </p:nvSpPr>
        <p:spPr>
          <a:xfrm>
            <a:off x="571500" y="3289845"/>
            <a:ext cx="11049000" cy="365670"/>
          </a:xfrm>
          <a:prstGeom prst="rect">
            <a:avLst/>
          </a:prstGeom>
          <a:noFill/>
          <a:ln>
            <a:noFill/>
          </a:ln>
        </p:spPr>
        <p:txBody>
          <a:bodyPr anchorCtr="0" anchor="t" bIns="0" lIns="0" spcFirstLastPara="1" rIns="0" wrap="square" tIns="0">
            <a:spAutoFit/>
          </a:bodyPr>
          <a:lstStyle/>
          <a:p>
            <a:pPr indent="0" lvl="0" marL="0" marR="0" rtl="0" algn="ctr">
              <a:lnSpc>
                <a:spcPct val="159944"/>
              </a:lnSpc>
              <a:spcBef>
                <a:spcPts val="0"/>
              </a:spcBef>
              <a:spcAft>
                <a:spcPts val="0"/>
              </a:spcAft>
              <a:buNone/>
            </a:pPr>
            <a:r>
              <a:rPr b="0" i="0" lang="en-US" sz="1800" u="none" cap="none" strike="noStrike">
                <a:solidFill>
                  <a:srgbClr val="555555"/>
                </a:solidFill>
                <a:latin typeface="Roboto Slab"/>
                <a:ea typeface="Roboto Slab"/>
                <a:cs typeface="Roboto Slab"/>
                <a:sym typeface="Roboto Slab"/>
              </a:rPr>
              <a:t>Bleiben Sie informiert, bleiben Sie kritisch.</a:t>
            </a:r>
            <a:endParaRPr/>
          </a:p>
        </p:txBody>
      </p:sp>
      <p:sp>
        <p:nvSpPr>
          <p:cNvPr id="200" name="Google Shape;200;p22"/>
          <p:cNvSpPr txBox="1"/>
          <p:nvPr/>
        </p:nvSpPr>
        <p:spPr>
          <a:xfrm>
            <a:off x="571500" y="4417516"/>
            <a:ext cx="11049000" cy="304800"/>
          </a:xfrm>
          <a:prstGeom prst="rect">
            <a:avLst/>
          </a:prstGeom>
          <a:noFill/>
          <a:ln>
            <a:noFill/>
          </a:ln>
        </p:spPr>
        <p:txBody>
          <a:bodyPr anchorCtr="0" anchor="t" bIns="0" lIns="257175" spcFirstLastPara="1" rIns="0" wrap="square" tIns="0">
            <a:spAutoFit/>
          </a:bodyPr>
          <a:lstStyle/>
          <a:p>
            <a:pPr indent="0" lvl="0" marL="0" marR="0" rtl="0" algn="ctr">
              <a:spcBef>
                <a:spcPts val="0"/>
              </a:spcBef>
              <a:spcAft>
                <a:spcPts val="0"/>
              </a:spcAft>
              <a:buNone/>
            </a:pPr>
            <a:r>
              <a:rPr b="0" i="0" lang="en-US" sz="1800" u="none" cap="none" strike="noStrike">
                <a:solidFill>
                  <a:srgbClr val="C0392B"/>
                </a:solidFill>
                <a:latin typeface="Roboto Slab"/>
                <a:ea typeface="Roboto Slab"/>
                <a:cs typeface="Roboto Slab"/>
                <a:sym typeface="Roboto Slab"/>
              </a:rPr>
              <a:t> @translatedPressDE</a:t>
            </a:r>
            <a:endParaRPr/>
          </a:p>
        </p:txBody>
      </p:sp>
      <p:pic>
        <p:nvPicPr>
          <p:cNvPr descr="image.png" id="201" name="Google Shape;201;p22"/>
          <p:cNvPicPr preferRelativeResize="0"/>
          <p:nvPr/>
        </p:nvPicPr>
        <p:blipFill rotWithShape="1">
          <a:blip r:embed="rId4">
            <a:alphaModFix/>
          </a:blip>
          <a:srcRect b="0" l="0" r="0" t="0"/>
          <a:stretch/>
        </p:blipFill>
        <p:spPr>
          <a:xfrm>
            <a:off x="4848225" y="4455616"/>
            <a:ext cx="257175" cy="228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7"/>
        </a:solidFill>
      </p:bgPr>
    </p:bg>
    <p:spTree>
      <p:nvGrpSpPr>
        <p:cNvPr id="205" name="Shape 205"/>
        <p:cNvGrpSpPr/>
        <p:nvPr/>
      </p:nvGrpSpPr>
      <p:grpSpPr>
        <a:xfrm>
          <a:off x="0" y="0"/>
          <a:ext cx="0" cy="0"/>
          <a:chOff x="0" y="0"/>
          <a:chExt cx="0" cy="0"/>
        </a:xfrm>
      </p:grpSpPr>
      <p:pic>
        <p:nvPicPr>
          <p:cNvPr descr="image.png" id="206" name="Google Shape;206;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7" name="Google Shape;207;p23"/>
          <p:cNvSpPr txBox="1"/>
          <p:nvPr/>
        </p:nvSpPr>
        <p:spPr>
          <a:xfrm>
            <a:off x="571500" y="552450"/>
            <a:ext cx="11601450" cy="521940"/>
          </a:xfrm>
          <a:prstGeom prst="rect">
            <a:avLst/>
          </a:prstGeom>
          <a:noFill/>
          <a:ln>
            <a:noFill/>
          </a:ln>
        </p:spPr>
        <p:txBody>
          <a:bodyPr anchorCtr="0" anchor="t" bIns="0" lIns="0" spcFirstLastPara="1" rIns="0" wrap="square" tIns="0">
            <a:spAutoFit/>
          </a:bodyPr>
          <a:lstStyle/>
          <a:p>
            <a:pPr indent="0" lvl="0" marL="0" marR="0" rtl="0" algn="l">
              <a:lnSpc>
                <a:spcPct val="109972"/>
              </a:lnSpc>
              <a:spcBef>
                <a:spcPts val="0"/>
              </a:spcBef>
              <a:spcAft>
                <a:spcPts val="0"/>
              </a:spcAft>
              <a:buNone/>
            </a:pPr>
            <a:r>
              <a:rPr b="1" i="0" lang="en-US" sz="3600" u="none" cap="none" strike="noStrike">
                <a:solidFill>
                  <a:srgbClr val="2C3E50"/>
                </a:solidFill>
                <a:latin typeface="Playfair Display"/>
                <a:ea typeface="Playfair Display"/>
                <a:cs typeface="Playfair Display"/>
                <a:sym typeface="Playfair Display"/>
              </a:rPr>
              <a:t>Image Sources</a:t>
            </a:r>
            <a:endParaRPr/>
          </a:p>
        </p:txBody>
      </p:sp>
      <p:sp>
        <p:nvSpPr>
          <p:cNvPr id="208" name="Google Shape;208;p23"/>
          <p:cNvSpPr/>
          <p:nvPr/>
        </p:nvSpPr>
        <p:spPr>
          <a:xfrm>
            <a:off x="571500" y="1245840"/>
            <a:ext cx="11049000" cy="19050"/>
          </a:xfrm>
          <a:prstGeom prst="rect">
            <a:avLst/>
          </a:prstGeom>
          <a:solidFill>
            <a:srgbClr val="E0E0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9" name="Google Shape;209;p23"/>
          <p:cNvSpPr/>
          <p:nvPr/>
        </p:nvSpPr>
        <p:spPr>
          <a:xfrm>
            <a:off x="571500" y="2421135"/>
            <a:ext cx="110490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0" name="Google Shape;210;p23"/>
          <p:cNvSpPr/>
          <p:nvPr/>
        </p:nvSpPr>
        <p:spPr>
          <a:xfrm>
            <a:off x="571500" y="3403996"/>
            <a:ext cx="110490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1" name="Google Shape;211;p23"/>
          <p:cNvSpPr/>
          <p:nvPr/>
        </p:nvSpPr>
        <p:spPr>
          <a:xfrm>
            <a:off x="571500" y="4188767"/>
            <a:ext cx="110490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212" name="Google Shape;212;p23"/>
          <p:cNvPicPr preferRelativeResize="0"/>
          <p:nvPr/>
        </p:nvPicPr>
        <p:blipFill rotWithShape="1">
          <a:blip r:embed="rId4">
            <a:alphaModFix/>
          </a:blip>
          <a:srcRect b="0" l="0" r="0" t="0"/>
          <a:stretch/>
        </p:blipFill>
        <p:spPr>
          <a:xfrm>
            <a:off x="571500" y="1795313"/>
            <a:ext cx="857250" cy="476250"/>
          </a:xfrm>
          <a:prstGeom prst="rect">
            <a:avLst/>
          </a:prstGeom>
          <a:noFill/>
          <a:ln>
            <a:noFill/>
          </a:ln>
        </p:spPr>
      </p:pic>
      <p:sp>
        <p:nvSpPr>
          <p:cNvPr id="213" name="Google Shape;213;p23"/>
          <p:cNvSpPr txBox="1"/>
          <p:nvPr/>
        </p:nvSpPr>
        <p:spPr>
          <a:xfrm>
            <a:off x="1666875" y="1788765"/>
            <a:ext cx="9953625" cy="19809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333333"/>
                </a:solidFill>
                <a:latin typeface="Roboto Slab"/>
                <a:ea typeface="Roboto Slab"/>
                <a:cs typeface="Roboto Slab"/>
                <a:sym typeface="Roboto Slab"/>
              </a:rPr>
              <a:t>https://www.flightradar24.com/blog/wp-content/uploads/2023/07/Empty-Ukraine-Airspace.jpg</a:t>
            </a:r>
            <a:endParaRPr/>
          </a:p>
        </p:txBody>
      </p:sp>
      <p:sp>
        <p:nvSpPr>
          <p:cNvPr id="214" name="Google Shape;214;p23"/>
          <p:cNvSpPr txBox="1"/>
          <p:nvPr/>
        </p:nvSpPr>
        <p:spPr>
          <a:xfrm>
            <a:off x="1666875" y="2034480"/>
            <a:ext cx="9953625" cy="2437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333333"/>
                </a:solidFill>
                <a:latin typeface="Roboto Slab"/>
                <a:ea typeface="Roboto Slab"/>
                <a:cs typeface="Roboto Slab"/>
                <a:sym typeface="Roboto Slab"/>
              </a:rPr>
              <a:t>Source: </a:t>
            </a:r>
            <a:r>
              <a:rPr b="0" i="0" lang="en-US" sz="1200" u="none" cap="none" strike="noStrike">
                <a:solidFill>
                  <a:srgbClr val="4F46E5"/>
                </a:solidFill>
                <a:latin typeface="Roboto Slab"/>
                <a:ea typeface="Roboto Slab"/>
                <a:cs typeface="Roboto Slab"/>
                <a:sym typeface="Roboto Slab"/>
              </a:rPr>
              <a:t>www.flightradar24.com</a:t>
            </a:r>
            <a:endParaRPr/>
          </a:p>
        </p:txBody>
      </p:sp>
      <p:pic>
        <p:nvPicPr>
          <p:cNvPr descr="image.png" id="215" name="Google Shape;215;p23"/>
          <p:cNvPicPr preferRelativeResize="0"/>
          <p:nvPr/>
        </p:nvPicPr>
        <p:blipFill rotWithShape="1">
          <a:blip r:embed="rId5">
            <a:alphaModFix/>
          </a:blip>
          <a:srcRect b="0" l="0" r="0" t="0"/>
          <a:stretch/>
        </p:blipFill>
        <p:spPr>
          <a:xfrm>
            <a:off x="571500" y="2679203"/>
            <a:ext cx="857250" cy="476250"/>
          </a:xfrm>
          <a:prstGeom prst="rect">
            <a:avLst/>
          </a:prstGeom>
          <a:noFill/>
          <a:ln>
            <a:noFill/>
          </a:ln>
        </p:spPr>
      </p:pic>
      <p:sp>
        <p:nvSpPr>
          <p:cNvPr id="216" name="Google Shape;216;p23"/>
          <p:cNvSpPr txBox="1"/>
          <p:nvPr/>
        </p:nvSpPr>
        <p:spPr>
          <a:xfrm>
            <a:off x="1666875" y="2573535"/>
            <a:ext cx="9953625" cy="3961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333333"/>
                </a:solidFill>
                <a:latin typeface="Roboto Slab"/>
                <a:ea typeface="Roboto Slab"/>
                <a:cs typeface="Roboto Slab"/>
                <a:sym typeface="Roboto Slab"/>
              </a:rPr>
              <a:t>https://upload.wikimedia.org/wikipedia/commons/5/52/USS_Gerald_R._Ford_%28CVN-78%29_underway_in_the_Atlantic_Ocean_on_9_October_2022_%28221009-N-TL968-1248%29.JPG</a:t>
            </a:r>
            <a:endParaRPr/>
          </a:p>
        </p:txBody>
      </p:sp>
      <p:sp>
        <p:nvSpPr>
          <p:cNvPr id="217" name="Google Shape;217;p23"/>
          <p:cNvSpPr txBox="1"/>
          <p:nvPr/>
        </p:nvSpPr>
        <p:spPr>
          <a:xfrm>
            <a:off x="1666875" y="3017341"/>
            <a:ext cx="9953625" cy="2437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333333"/>
                </a:solidFill>
                <a:latin typeface="Roboto Slab"/>
                <a:ea typeface="Roboto Slab"/>
                <a:cs typeface="Roboto Slab"/>
                <a:sym typeface="Roboto Slab"/>
              </a:rPr>
              <a:t>Source: </a:t>
            </a:r>
            <a:r>
              <a:rPr b="0" i="0" lang="en-US" sz="1200" u="none" cap="none" strike="noStrike">
                <a:solidFill>
                  <a:srgbClr val="4F46E5"/>
                </a:solidFill>
                <a:latin typeface="Roboto Slab"/>
                <a:ea typeface="Roboto Slab"/>
                <a:cs typeface="Roboto Slab"/>
                <a:sym typeface="Roboto Slab"/>
              </a:rPr>
              <a:t>en.wikipedia.org</a:t>
            </a:r>
            <a:endParaRPr/>
          </a:p>
        </p:txBody>
      </p:sp>
      <p:pic>
        <p:nvPicPr>
          <p:cNvPr descr="image.png" id="218" name="Google Shape;218;p23"/>
          <p:cNvPicPr preferRelativeResize="0"/>
          <p:nvPr/>
        </p:nvPicPr>
        <p:blipFill rotWithShape="1">
          <a:blip r:embed="rId6">
            <a:alphaModFix/>
          </a:blip>
          <a:srcRect b="0" l="0" r="0" t="0"/>
          <a:stretch/>
        </p:blipFill>
        <p:spPr>
          <a:xfrm>
            <a:off x="571500" y="3562945"/>
            <a:ext cx="857250" cy="476250"/>
          </a:xfrm>
          <a:prstGeom prst="rect">
            <a:avLst/>
          </a:prstGeom>
          <a:noFill/>
          <a:ln>
            <a:noFill/>
          </a:ln>
        </p:spPr>
      </p:pic>
      <p:sp>
        <p:nvSpPr>
          <p:cNvPr id="219" name="Google Shape;219;p23"/>
          <p:cNvSpPr txBox="1"/>
          <p:nvPr/>
        </p:nvSpPr>
        <p:spPr>
          <a:xfrm>
            <a:off x="1666875" y="3556396"/>
            <a:ext cx="9953625" cy="19809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333333"/>
                </a:solidFill>
                <a:latin typeface="Roboto Slab"/>
                <a:ea typeface="Roboto Slab"/>
                <a:cs typeface="Roboto Slab"/>
                <a:sym typeface="Roboto Slab"/>
              </a:rPr>
              <a:t>https://ebepp7dcbab.exactdn.com/wp-content/uploads/2023/01/GettyImages-1423394482-e1674741233577.jpg?strip=all</a:t>
            </a:r>
            <a:endParaRPr/>
          </a:p>
        </p:txBody>
      </p:sp>
      <p:sp>
        <p:nvSpPr>
          <p:cNvPr id="220" name="Google Shape;220;p23"/>
          <p:cNvSpPr txBox="1"/>
          <p:nvPr/>
        </p:nvSpPr>
        <p:spPr>
          <a:xfrm>
            <a:off x="1666875" y="3802112"/>
            <a:ext cx="9953625" cy="2437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333333"/>
                </a:solidFill>
                <a:latin typeface="Roboto Slab"/>
                <a:ea typeface="Roboto Slab"/>
                <a:cs typeface="Roboto Slab"/>
                <a:sym typeface="Roboto Slab"/>
              </a:rPr>
              <a:t>Source: </a:t>
            </a:r>
            <a:r>
              <a:rPr b="0" i="0" lang="en-US" sz="1200" u="none" cap="none" strike="noStrike">
                <a:solidFill>
                  <a:srgbClr val="4F46E5"/>
                </a:solidFill>
                <a:latin typeface="Roboto Slab"/>
                <a:ea typeface="Roboto Slab"/>
                <a:cs typeface="Roboto Slab"/>
                <a:sym typeface="Roboto Slab"/>
              </a:rPr>
              <a:t>irishgolfer.ie</a:t>
            </a:r>
            <a:endParaRPr/>
          </a:p>
        </p:txBody>
      </p:sp>
      <p:pic>
        <p:nvPicPr>
          <p:cNvPr descr="image.png" id="221" name="Google Shape;221;p23"/>
          <p:cNvPicPr preferRelativeResize="0"/>
          <p:nvPr/>
        </p:nvPicPr>
        <p:blipFill rotWithShape="1">
          <a:blip r:embed="rId7">
            <a:alphaModFix/>
          </a:blip>
          <a:srcRect b="0" l="0" r="0" t="0"/>
          <a:stretch/>
        </p:blipFill>
        <p:spPr>
          <a:xfrm>
            <a:off x="571500" y="4347716"/>
            <a:ext cx="857250" cy="476250"/>
          </a:xfrm>
          <a:prstGeom prst="rect">
            <a:avLst/>
          </a:prstGeom>
          <a:noFill/>
          <a:ln>
            <a:noFill/>
          </a:ln>
        </p:spPr>
      </p:pic>
      <p:sp>
        <p:nvSpPr>
          <p:cNvPr id="222" name="Google Shape;222;p23"/>
          <p:cNvSpPr txBox="1"/>
          <p:nvPr/>
        </p:nvSpPr>
        <p:spPr>
          <a:xfrm>
            <a:off x="1666875" y="4341167"/>
            <a:ext cx="9953625" cy="19809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333333"/>
                </a:solidFill>
                <a:latin typeface="Roboto Slab"/>
                <a:ea typeface="Roboto Slab"/>
                <a:cs typeface="Roboto Slab"/>
                <a:sym typeface="Roboto Slab"/>
              </a:rPr>
              <a:t>https://www.justiceinfo.net/wp-content/uploads/Colombia_Gustavo-Petro-speech-Bogota_@Juan-Barreto-AFP.jpg</a:t>
            </a:r>
            <a:endParaRPr/>
          </a:p>
        </p:txBody>
      </p:sp>
      <p:sp>
        <p:nvSpPr>
          <p:cNvPr id="223" name="Google Shape;223;p23"/>
          <p:cNvSpPr txBox="1"/>
          <p:nvPr/>
        </p:nvSpPr>
        <p:spPr>
          <a:xfrm>
            <a:off x="1666875" y="4586882"/>
            <a:ext cx="9953625" cy="2437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333333"/>
                </a:solidFill>
                <a:latin typeface="Roboto Slab"/>
                <a:ea typeface="Roboto Slab"/>
                <a:cs typeface="Roboto Slab"/>
                <a:sym typeface="Roboto Slab"/>
              </a:rPr>
              <a:t>Source: </a:t>
            </a:r>
            <a:r>
              <a:rPr b="0" i="0" lang="en-US" sz="1200" u="none" cap="none" strike="noStrike">
                <a:solidFill>
                  <a:srgbClr val="4F46E5"/>
                </a:solidFill>
                <a:latin typeface="Roboto Slab"/>
                <a:ea typeface="Roboto Slab"/>
                <a:cs typeface="Roboto Slab"/>
                <a:sym typeface="Roboto Slab"/>
              </a:rPr>
              <a:t>www.justiceinfo.net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7"/>
        </a:solidFill>
      </p:bgPr>
    </p:bg>
    <p:spTree>
      <p:nvGrpSpPr>
        <p:cNvPr id="93" name="Shape 93"/>
        <p:cNvGrpSpPr/>
        <p:nvPr/>
      </p:nvGrpSpPr>
      <p:grpSpPr>
        <a:xfrm>
          <a:off x="0" y="0"/>
          <a:ext cx="0" cy="0"/>
          <a:chOff x="0" y="0"/>
          <a:chExt cx="0" cy="0"/>
        </a:xfrm>
      </p:grpSpPr>
      <p:pic>
        <p:nvPicPr>
          <p:cNvPr descr="image.png" id="94" name="Google Shape;94;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5" name="Google Shape;95;p14"/>
          <p:cNvSpPr txBox="1"/>
          <p:nvPr/>
        </p:nvSpPr>
        <p:spPr>
          <a:xfrm>
            <a:off x="295275" y="2747069"/>
            <a:ext cx="11601450" cy="75426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1" lang="en-US" sz="5400" u="none" cap="none" strike="noStrike">
                <a:solidFill>
                  <a:srgbClr val="2C3E50"/>
                </a:solidFill>
                <a:latin typeface="Playfair Display"/>
                <a:ea typeface="Playfair Display"/>
                <a:cs typeface="Playfair Display"/>
                <a:sym typeface="Playfair Display"/>
              </a:rPr>
              <a:t>Die Ruhe vor dem Sturm</a:t>
            </a:r>
            <a:endParaRPr/>
          </a:p>
        </p:txBody>
      </p:sp>
      <p:sp>
        <p:nvSpPr>
          <p:cNvPr id="96" name="Google Shape;96;p14"/>
          <p:cNvSpPr txBox="1"/>
          <p:nvPr/>
        </p:nvSpPr>
        <p:spPr>
          <a:xfrm>
            <a:off x="2286000" y="3596580"/>
            <a:ext cx="7620000" cy="9144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333333"/>
                </a:solidFill>
                <a:latin typeface="Roboto Slab"/>
                <a:ea typeface="Roboto Slab"/>
                <a:cs typeface="Roboto Slab"/>
                <a:sym typeface="Roboto Slab"/>
              </a:rPr>
              <a:t>Der 23. November 2025 markiert eine Zäsur. Während Maduro Geburtstag feiert, gehen in Washington die Lichter nicht aus. "Phase 2" wurde eingeleitet – und sie beginnt nicht mit einem Knall, sondern mit Stille.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7"/>
        </a:solidFill>
      </p:bgPr>
    </p:bg>
    <p:spTree>
      <p:nvGrpSpPr>
        <p:cNvPr id="100" name="Shape 100"/>
        <p:cNvGrpSpPr/>
        <p:nvPr/>
      </p:nvGrpSpPr>
      <p:grpSpPr>
        <a:xfrm>
          <a:off x="0" y="0"/>
          <a:ext cx="0" cy="0"/>
          <a:chOff x="0" y="0"/>
          <a:chExt cx="0" cy="0"/>
        </a:xfrm>
      </p:grpSpPr>
      <p:pic>
        <p:nvPicPr>
          <p:cNvPr descr="image.png" id="101" name="Google Shape;101;p1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02" name="Google Shape;102;p15"/>
          <p:cNvPicPr preferRelativeResize="0"/>
          <p:nvPr/>
        </p:nvPicPr>
        <p:blipFill rotWithShape="1">
          <a:blip r:embed="rId4">
            <a:alphaModFix/>
          </a:blip>
          <a:srcRect b="0" l="0" r="0" t="0"/>
          <a:stretch/>
        </p:blipFill>
        <p:spPr>
          <a:xfrm>
            <a:off x="6381750" y="1645890"/>
            <a:ext cx="5238750" cy="4735859"/>
          </a:xfrm>
          <a:prstGeom prst="rect">
            <a:avLst/>
          </a:prstGeom>
          <a:noFill/>
          <a:ln>
            <a:noFill/>
          </a:ln>
        </p:spPr>
      </p:pic>
      <p:sp>
        <p:nvSpPr>
          <p:cNvPr id="103" name="Google Shape;103;p15"/>
          <p:cNvSpPr txBox="1"/>
          <p:nvPr/>
        </p:nvSpPr>
        <p:spPr>
          <a:xfrm>
            <a:off x="571500" y="552450"/>
            <a:ext cx="11601450" cy="521940"/>
          </a:xfrm>
          <a:prstGeom prst="rect">
            <a:avLst/>
          </a:prstGeom>
          <a:noFill/>
          <a:ln>
            <a:noFill/>
          </a:ln>
        </p:spPr>
        <p:txBody>
          <a:bodyPr anchorCtr="0" anchor="t" bIns="0" lIns="0" spcFirstLastPara="1" rIns="0" wrap="square" tIns="0">
            <a:spAutoFit/>
          </a:bodyPr>
          <a:lstStyle/>
          <a:p>
            <a:pPr indent="0" lvl="0" marL="0" marR="0" rtl="0" algn="l">
              <a:lnSpc>
                <a:spcPct val="109972"/>
              </a:lnSpc>
              <a:spcBef>
                <a:spcPts val="0"/>
              </a:spcBef>
              <a:spcAft>
                <a:spcPts val="0"/>
              </a:spcAft>
              <a:buNone/>
            </a:pPr>
            <a:r>
              <a:rPr b="1" i="0" lang="en-US" sz="3600" u="none" cap="none" strike="noStrike">
                <a:solidFill>
                  <a:srgbClr val="2C3E50"/>
                </a:solidFill>
                <a:latin typeface="Playfair Display"/>
                <a:ea typeface="Playfair Display"/>
                <a:cs typeface="Playfair Display"/>
                <a:sym typeface="Playfair Display"/>
              </a:rPr>
              <a:t>Der Himmel ist leer</a:t>
            </a:r>
            <a:endParaRPr/>
          </a:p>
        </p:txBody>
      </p:sp>
      <p:sp>
        <p:nvSpPr>
          <p:cNvPr id="104" name="Google Shape;104;p15"/>
          <p:cNvSpPr/>
          <p:nvPr/>
        </p:nvSpPr>
        <p:spPr>
          <a:xfrm>
            <a:off x="571500" y="1245840"/>
            <a:ext cx="11049000" cy="19050"/>
          </a:xfrm>
          <a:prstGeom prst="rect">
            <a:avLst/>
          </a:prstGeom>
          <a:solidFill>
            <a:srgbClr val="E0E0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5" name="Google Shape;105;p15"/>
          <p:cNvSpPr txBox="1"/>
          <p:nvPr/>
        </p:nvSpPr>
        <p:spPr>
          <a:xfrm>
            <a:off x="571500" y="2105025"/>
            <a:ext cx="5500687" cy="29334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2100" u="none" cap="none" strike="noStrike">
                <a:solidFill>
                  <a:srgbClr val="C0392B"/>
                </a:solidFill>
                <a:latin typeface="Playfair Display"/>
                <a:ea typeface="Playfair Display"/>
                <a:cs typeface="Playfair Display"/>
                <a:sym typeface="Playfair Display"/>
              </a:rPr>
              <a:t>Ein "Vakuum" über Caracas</a:t>
            </a:r>
            <a:endParaRPr/>
          </a:p>
        </p:txBody>
      </p:sp>
      <p:sp>
        <p:nvSpPr>
          <p:cNvPr id="106" name="Google Shape;106;p15"/>
          <p:cNvSpPr txBox="1"/>
          <p:nvPr/>
        </p:nvSpPr>
        <p:spPr>
          <a:xfrm>
            <a:off x="571500" y="2588865"/>
            <a:ext cx="5238750"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3333"/>
                </a:solidFill>
                <a:latin typeface="Roboto Slab"/>
                <a:ea typeface="Roboto Slab"/>
                <a:cs typeface="Roboto Slab"/>
                <a:sym typeface="Roboto Slab"/>
              </a:rPr>
              <a:t>Die US-Luftfahrtbehörde (FAA) hat gesprochen: Alarmstufe Rot. Das Ergebnis ist auf den Radarschirmen der Welt sichtbar – oder besser gesagt, nicht sichtbar.</a:t>
            </a:r>
            <a:endParaRPr/>
          </a:p>
        </p:txBody>
      </p:sp>
      <p:pic>
        <p:nvPicPr>
          <p:cNvPr descr="image.png" id="107" name="Google Shape;107;p15"/>
          <p:cNvPicPr preferRelativeResize="0"/>
          <p:nvPr/>
        </p:nvPicPr>
        <p:blipFill rotWithShape="1">
          <a:blip r:embed="rId5">
            <a:alphaModFix/>
          </a:blip>
          <a:srcRect b="0" l="0" r="0" t="0"/>
          <a:stretch/>
        </p:blipFill>
        <p:spPr>
          <a:xfrm>
            <a:off x="6467475" y="1731615"/>
            <a:ext cx="5067300" cy="4564409"/>
          </a:xfrm>
          <a:prstGeom prst="rect">
            <a:avLst/>
          </a:prstGeom>
          <a:noFill/>
          <a:ln>
            <a:noFill/>
          </a:ln>
        </p:spPr>
      </p:pic>
      <p:sp>
        <p:nvSpPr>
          <p:cNvPr id="108" name="Google Shape;108;p15"/>
          <p:cNvSpPr txBox="1"/>
          <p:nvPr/>
        </p:nvSpPr>
        <p:spPr>
          <a:xfrm>
            <a:off x="885825" y="3655665"/>
            <a:ext cx="66675"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3333"/>
                </a:solidFill>
                <a:latin typeface="Roboto Slab"/>
                <a:ea typeface="Roboto Slab"/>
                <a:cs typeface="Roboto Slab"/>
                <a:sym typeface="Roboto Slab"/>
              </a:rPr>
              <a:t>•</a:t>
            </a:r>
            <a:endParaRPr/>
          </a:p>
        </p:txBody>
      </p:sp>
      <p:sp>
        <p:nvSpPr>
          <p:cNvPr id="109" name="Google Shape;109;p15"/>
          <p:cNvSpPr txBox="1"/>
          <p:nvPr/>
        </p:nvSpPr>
        <p:spPr>
          <a:xfrm>
            <a:off x="952500" y="3655665"/>
            <a:ext cx="4857750" cy="609600"/>
          </a:xfrm>
          <a:prstGeom prst="rect">
            <a:avLst/>
          </a:prstGeom>
          <a:noFill/>
          <a:ln>
            <a:noFill/>
          </a:ln>
        </p:spPr>
        <p:txBody>
          <a:bodyPr anchorCtr="0" anchor="t" bIns="0" lIns="66675"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333333"/>
                </a:solidFill>
                <a:latin typeface="Roboto Slab"/>
                <a:ea typeface="Roboto Slab"/>
                <a:cs typeface="Roboto Slab"/>
                <a:sym typeface="Roboto Slab"/>
              </a:rPr>
              <a:t>Totalblockade:</a:t>
            </a:r>
            <a:r>
              <a:rPr b="0" i="0" lang="en-US" sz="1500" u="none" cap="none" strike="noStrike">
                <a:solidFill>
                  <a:srgbClr val="333333"/>
                </a:solidFill>
                <a:latin typeface="Roboto Slab"/>
                <a:ea typeface="Roboto Slab"/>
                <a:cs typeface="Roboto Slab"/>
                <a:sym typeface="Roboto Slab"/>
              </a:rPr>
              <a:t> Iberia, Turkish Airlines und Conviasa haben den Flugbetrieb eingestellt.</a:t>
            </a:r>
            <a:endParaRPr/>
          </a:p>
        </p:txBody>
      </p:sp>
      <p:sp>
        <p:nvSpPr>
          <p:cNvPr id="110" name="Google Shape;110;p15"/>
          <p:cNvSpPr txBox="1"/>
          <p:nvPr/>
        </p:nvSpPr>
        <p:spPr>
          <a:xfrm>
            <a:off x="885825" y="4408140"/>
            <a:ext cx="66675"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3333"/>
                </a:solidFill>
                <a:latin typeface="Roboto Slab"/>
                <a:ea typeface="Roboto Slab"/>
                <a:cs typeface="Roboto Slab"/>
                <a:sym typeface="Roboto Slab"/>
              </a:rPr>
              <a:t>•</a:t>
            </a:r>
            <a:endParaRPr/>
          </a:p>
        </p:txBody>
      </p:sp>
      <p:sp>
        <p:nvSpPr>
          <p:cNvPr id="111" name="Google Shape;111;p15"/>
          <p:cNvSpPr txBox="1"/>
          <p:nvPr/>
        </p:nvSpPr>
        <p:spPr>
          <a:xfrm>
            <a:off x="952500" y="4408140"/>
            <a:ext cx="4857750" cy="609600"/>
          </a:xfrm>
          <a:prstGeom prst="rect">
            <a:avLst/>
          </a:prstGeom>
          <a:noFill/>
          <a:ln>
            <a:noFill/>
          </a:ln>
        </p:spPr>
        <p:txBody>
          <a:bodyPr anchorCtr="0" anchor="t" bIns="0" lIns="66675"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333333"/>
                </a:solidFill>
                <a:latin typeface="Roboto Slab"/>
                <a:ea typeface="Roboto Slab"/>
                <a:cs typeface="Roboto Slab"/>
                <a:sym typeface="Roboto Slab"/>
              </a:rPr>
              <a:t>NOTAM-Warnung:</a:t>
            </a:r>
            <a:r>
              <a:rPr b="0" i="0" lang="en-US" sz="1500" u="none" cap="none" strike="noStrike">
                <a:solidFill>
                  <a:srgbClr val="333333"/>
                </a:solidFill>
                <a:latin typeface="Roboto Slab"/>
                <a:ea typeface="Roboto Slab"/>
                <a:cs typeface="Roboto Slab"/>
                <a:sym typeface="Roboto Slab"/>
              </a:rPr>
              <a:t> Der Luftraum gilt als "unsicher" für die zivile Luftfahrt.</a:t>
            </a:r>
            <a:endParaRPr/>
          </a:p>
        </p:txBody>
      </p:sp>
      <p:sp>
        <p:nvSpPr>
          <p:cNvPr id="112" name="Google Shape;112;p15"/>
          <p:cNvSpPr txBox="1"/>
          <p:nvPr/>
        </p:nvSpPr>
        <p:spPr>
          <a:xfrm>
            <a:off x="885825" y="5160615"/>
            <a:ext cx="66675"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3333"/>
                </a:solidFill>
                <a:latin typeface="Roboto Slab"/>
                <a:ea typeface="Roboto Slab"/>
                <a:cs typeface="Roboto Slab"/>
                <a:sym typeface="Roboto Slab"/>
              </a:rPr>
              <a:t>•</a:t>
            </a:r>
            <a:endParaRPr/>
          </a:p>
        </p:txBody>
      </p:sp>
      <p:sp>
        <p:nvSpPr>
          <p:cNvPr id="113" name="Google Shape;113;p15"/>
          <p:cNvSpPr txBox="1"/>
          <p:nvPr/>
        </p:nvSpPr>
        <p:spPr>
          <a:xfrm>
            <a:off x="952500" y="5160615"/>
            <a:ext cx="4857750" cy="609600"/>
          </a:xfrm>
          <a:prstGeom prst="rect">
            <a:avLst/>
          </a:prstGeom>
          <a:noFill/>
          <a:ln>
            <a:noFill/>
          </a:ln>
        </p:spPr>
        <p:txBody>
          <a:bodyPr anchorCtr="0" anchor="t" bIns="0" lIns="66675"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333333"/>
                </a:solidFill>
                <a:latin typeface="Roboto Slab"/>
                <a:ea typeface="Roboto Slab"/>
                <a:cs typeface="Roboto Slab"/>
                <a:sym typeface="Roboto Slab"/>
              </a:rPr>
              <a:t>Strategie:</a:t>
            </a:r>
            <a:r>
              <a:rPr b="0" i="0" lang="en-US" sz="1500" u="none" cap="none" strike="noStrike">
                <a:solidFill>
                  <a:srgbClr val="333333"/>
                </a:solidFill>
                <a:latin typeface="Roboto Slab"/>
                <a:ea typeface="Roboto Slab"/>
                <a:cs typeface="Roboto Slab"/>
                <a:sym typeface="Roboto Slab"/>
              </a:rPr>
              <a:t> Ein klassisches militärisches Vorspiel. Wo keine Zivilisten fliegen, haben Kampfjets freie Bahn.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7"/>
        </a:solidFill>
      </p:bgPr>
    </p:bg>
    <p:spTree>
      <p:nvGrpSpPr>
        <p:cNvPr id="117" name="Shape 117"/>
        <p:cNvGrpSpPr/>
        <p:nvPr/>
      </p:nvGrpSpPr>
      <p:grpSpPr>
        <a:xfrm>
          <a:off x="0" y="0"/>
          <a:ext cx="0" cy="0"/>
          <a:chOff x="0" y="0"/>
          <a:chExt cx="0" cy="0"/>
        </a:xfrm>
      </p:grpSpPr>
      <p:pic>
        <p:nvPicPr>
          <p:cNvPr descr="image.png" id="118" name="Google Shape;118;p1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19" name="Google Shape;119;p16"/>
          <p:cNvPicPr preferRelativeResize="0"/>
          <p:nvPr/>
        </p:nvPicPr>
        <p:blipFill rotWithShape="1">
          <a:blip r:embed="rId4">
            <a:alphaModFix/>
          </a:blip>
          <a:srcRect b="0" l="0" r="0" t="0"/>
          <a:stretch/>
        </p:blipFill>
        <p:spPr>
          <a:xfrm>
            <a:off x="0" y="0"/>
            <a:ext cx="6096000" cy="7376070"/>
          </a:xfrm>
          <a:prstGeom prst="rect">
            <a:avLst/>
          </a:prstGeom>
          <a:noFill/>
          <a:ln>
            <a:noFill/>
          </a:ln>
        </p:spPr>
      </p:pic>
      <p:sp>
        <p:nvSpPr>
          <p:cNvPr id="120" name="Google Shape;120;p16"/>
          <p:cNvSpPr txBox="1"/>
          <p:nvPr/>
        </p:nvSpPr>
        <p:spPr>
          <a:xfrm>
            <a:off x="571500" y="838200"/>
            <a:ext cx="5200650" cy="1024830"/>
          </a:xfrm>
          <a:prstGeom prst="rect">
            <a:avLst/>
          </a:prstGeom>
          <a:noFill/>
          <a:ln>
            <a:noFill/>
          </a:ln>
        </p:spPr>
        <p:txBody>
          <a:bodyPr anchorCtr="0" anchor="t" bIns="0" lIns="0" spcFirstLastPara="1" rIns="0" wrap="square" tIns="0">
            <a:spAutoFit/>
          </a:bodyPr>
          <a:lstStyle/>
          <a:p>
            <a:pPr indent="0" lvl="0" marL="0" marR="0" rtl="0" algn="l">
              <a:lnSpc>
                <a:spcPct val="109972"/>
              </a:lnSpc>
              <a:spcBef>
                <a:spcPts val="0"/>
              </a:spcBef>
              <a:spcAft>
                <a:spcPts val="0"/>
              </a:spcAft>
              <a:buNone/>
            </a:pPr>
            <a:r>
              <a:rPr b="1" i="0" lang="en-US" sz="3600" u="none" cap="none" strike="noStrike">
                <a:solidFill>
                  <a:srgbClr val="2C3E50"/>
                </a:solidFill>
                <a:latin typeface="Playfair Display"/>
                <a:ea typeface="Playfair Display"/>
                <a:cs typeface="Playfair Display"/>
                <a:sym typeface="Playfair Display"/>
              </a:rPr>
              <a:t>Der Gigant vor der Haustür</a:t>
            </a:r>
            <a:endParaRPr/>
          </a:p>
        </p:txBody>
      </p:sp>
      <p:sp>
        <p:nvSpPr>
          <p:cNvPr id="121" name="Google Shape;121;p16"/>
          <p:cNvSpPr/>
          <p:nvPr/>
        </p:nvSpPr>
        <p:spPr>
          <a:xfrm>
            <a:off x="571500" y="2034480"/>
            <a:ext cx="4953000" cy="19050"/>
          </a:xfrm>
          <a:prstGeom prst="rect">
            <a:avLst/>
          </a:prstGeom>
          <a:solidFill>
            <a:srgbClr val="E0E0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122" name="Google Shape;122;p16"/>
          <p:cNvPicPr preferRelativeResize="0"/>
          <p:nvPr/>
        </p:nvPicPr>
        <p:blipFill rotWithShape="1">
          <a:blip r:embed="rId5">
            <a:alphaModFix/>
          </a:blip>
          <a:srcRect b="0" l="0" r="0" t="0"/>
          <a:stretch/>
        </p:blipFill>
        <p:spPr>
          <a:xfrm>
            <a:off x="6096000" y="0"/>
            <a:ext cx="3686175" cy="200025"/>
          </a:xfrm>
          <a:prstGeom prst="rect">
            <a:avLst/>
          </a:prstGeom>
          <a:noFill/>
          <a:ln>
            <a:noFill/>
          </a:ln>
        </p:spPr>
      </p:pic>
      <p:sp>
        <p:nvSpPr>
          <p:cNvPr id="123" name="Google Shape;123;p16"/>
          <p:cNvSpPr txBox="1"/>
          <p:nvPr/>
        </p:nvSpPr>
        <p:spPr>
          <a:xfrm>
            <a:off x="571500" y="2434530"/>
            <a:ext cx="5200650" cy="29334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2100" u="none" cap="none" strike="noStrike">
                <a:solidFill>
                  <a:srgbClr val="C0392B"/>
                </a:solidFill>
                <a:latin typeface="Playfair Display"/>
                <a:ea typeface="Playfair Display"/>
                <a:cs typeface="Playfair Display"/>
                <a:sym typeface="Playfair Display"/>
              </a:rPr>
              <a:t>USS Gerald R. Ford</a:t>
            </a:r>
            <a:endParaRPr/>
          </a:p>
        </p:txBody>
      </p:sp>
      <p:sp>
        <p:nvSpPr>
          <p:cNvPr id="124" name="Google Shape;124;p16"/>
          <p:cNvSpPr txBox="1"/>
          <p:nvPr/>
        </p:nvSpPr>
        <p:spPr>
          <a:xfrm>
            <a:off x="571500" y="3061245"/>
            <a:ext cx="4953000"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3333"/>
                </a:solidFill>
                <a:latin typeface="Roboto Slab"/>
                <a:ea typeface="Roboto Slab"/>
                <a:cs typeface="Roboto Slab"/>
                <a:sym typeface="Roboto Slab"/>
              </a:rPr>
              <a:t>Man schickt nicht den größten und teuersten Flugzeugträger der Welt in die Karibik, nur um "Präsenz zu zeigen".</a:t>
            </a:r>
            <a:endParaRPr/>
          </a:p>
        </p:txBody>
      </p:sp>
      <p:sp>
        <p:nvSpPr>
          <p:cNvPr id="125" name="Google Shape;125;p16"/>
          <p:cNvSpPr txBox="1"/>
          <p:nvPr/>
        </p:nvSpPr>
        <p:spPr>
          <a:xfrm>
            <a:off x="571500" y="4309020"/>
            <a:ext cx="4953000" cy="12192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3333"/>
                </a:solidFill>
                <a:latin typeface="Roboto Slab"/>
                <a:ea typeface="Roboto Slab"/>
                <a:cs typeface="Roboto Slab"/>
                <a:sym typeface="Roboto Slab"/>
              </a:rPr>
              <a:t>Mit einer Verdrängung von 100.000 Tonnen und modernsten Tarnkappenjägern an Bord, ankert dieser Koloss derzeit nur etwa 460 Kilometer vor der venezolanischen Küste.</a:t>
            </a:r>
            <a:endParaRPr/>
          </a:p>
        </p:txBody>
      </p:sp>
      <p:sp>
        <p:nvSpPr>
          <p:cNvPr id="126" name="Google Shape;126;p16"/>
          <p:cNvSpPr txBox="1"/>
          <p:nvPr/>
        </p:nvSpPr>
        <p:spPr>
          <a:xfrm>
            <a:off x="571500" y="5861595"/>
            <a:ext cx="4953000"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3333"/>
                </a:solidFill>
                <a:latin typeface="Roboto Slab"/>
                <a:ea typeface="Roboto Slab"/>
                <a:cs typeface="Roboto Slab"/>
                <a:sym typeface="Roboto Slab"/>
              </a:rPr>
              <a:t>Die Botschaft ist unmissverständlich: Die diplomatische Phase ist vorbei.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7"/>
        </a:solidFill>
      </p:bgPr>
    </p:bg>
    <p:spTree>
      <p:nvGrpSpPr>
        <p:cNvPr id="130" name="Shape 130"/>
        <p:cNvGrpSpPr/>
        <p:nvPr/>
      </p:nvGrpSpPr>
      <p:grpSpPr>
        <a:xfrm>
          <a:off x="0" y="0"/>
          <a:ext cx="0" cy="0"/>
          <a:chOff x="0" y="0"/>
          <a:chExt cx="0" cy="0"/>
        </a:xfrm>
      </p:grpSpPr>
      <p:pic>
        <p:nvPicPr>
          <p:cNvPr descr="image.png" id="131" name="Google Shape;131;p1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32" name="Google Shape;132;p17"/>
          <p:cNvPicPr preferRelativeResize="0"/>
          <p:nvPr/>
        </p:nvPicPr>
        <p:blipFill rotWithShape="1">
          <a:blip r:embed="rId4">
            <a:alphaModFix/>
          </a:blip>
          <a:srcRect b="0" l="0" r="0" t="0"/>
          <a:stretch/>
        </p:blipFill>
        <p:spPr>
          <a:xfrm>
            <a:off x="571500" y="2108745"/>
            <a:ext cx="5238750" cy="3810000"/>
          </a:xfrm>
          <a:prstGeom prst="rect">
            <a:avLst/>
          </a:prstGeom>
          <a:noFill/>
          <a:ln>
            <a:noFill/>
          </a:ln>
        </p:spPr>
      </p:pic>
      <p:pic>
        <p:nvPicPr>
          <p:cNvPr descr="image.png" id="133" name="Google Shape;133;p17"/>
          <p:cNvPicPr preferRelativeResize="0"/>
          <p:nvPr/>
        </p:nvPicPr>
        <p:blipFill rotWithShape="1">
          <a:blip r:embed="rId5">
            <a:alphaModFix/>
          </a:blip>
          <a:srcRect b="0" l="0" r="0" t="0"/>
          <a:stretch/>
        </p:blipFill>
        <p:spPr>
          <a:xfrm>
            <a:off x="6381750" y="1976437"/>
            <a:ext cx="1009650" cy="228600"/>
          </a:xfrm>
          <a:prstGeom prst="rect">
            <a:avLst/>
          </a:prstGeom>
          <a:noFill/>
          <a:ln>
            <a:noFill/>
          </a:ln>
        </p:spPr>
      </p:pic>
      <p:sp>
        <p:nvSpPr>
          <p:cNvPr id="134" name="Google Shape;134;p17"/>
          <p:cNvSpPr txBox="1"/>
          <p:nvPr/>
        </p:nvSpPr>
        <p:spPr>
          <a:xfrm>
            <a:off x="571500" y="552450"/>
            <a:ext cx="11601450" cy="521940"/>
          </a:xfrm>
          <a:prstGeom prst="rect">
            <a:avLst/>
          </a:prstGeom>
          <a:noFill/>
          <a:ln>
            <a:noFill/>
          </a:ln>
        </p:spPr>
        <p:txBody>
          <a:bodyPr anchorCtr="0" anchor="t" bIns="0" lIns="0" spcFirstLastPara="1" rIns="0" wrap="square" tIns="0">
            <a:spAutoFit/>
          </a:bodyPr>
          <a:lstStyle/>
          <a:p>
            <a:pPr indent="0" lvl="0" marL="0" marR="0" rtl="0" algn="l">
              <a:lnSpc>
                <a:spcPct val="109972"/>
              </a:lnSpc>
              <a:spcBef>
                <a:spcPts val="0"/>
              </a:spcBef>
              <a:spcAft>
                <a:spcPts val="0"/>
              </a:spcAft>
              <a:buNone/>
            </a:pPr>
            <a:r>
              <a:rPr b="1" i="0" lang="en-US" sz="3600" u="none" cap="none" strike="noStrike">
                <a:solidFill>
                  <a:srgbClr val="2C3E50"/>
                </a:solidFill>
                <a:latin typeface="Playfair Display"/>
                <a:ea typeface="Playfair Display"/>
                <a:cs typeface="Playfair Display"/>
                <a:sym typeface="Playfair Display"/>
              </a:rPr>
              <a:t>Strategisches Genie oder Handicap?</a:t>
            </a:r>
            <a:endParaRPr/>
          </a:p>
        </p:txBody>
      </p:sp>
      <p:sp>
        <p:nvSpPr>
          <p:cNvPr id="135" name="Google Shape;135;p17"/>
          <p:cNvSpPr/>
          <p:nvPr/>
        </p:nvSpPr>
        <p:spPr>
          <a:xfrm>
            <a:off x="571500" y="1245840"/>
            <a:ext cx="11049000" cy="19050"/>
          </a:xfrm>
          <a:prstGeom prst="rect">
            <a:avLst/>
          </a:prstGeom>
          <a:solidFill>
            <a:srgbClr val="E0E0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136" name="Google Shape;136;p17"/>
          <p:cNvPicPr preferRelativeResize="0"/>
          <p:nvPr/>
        </p:nvPicPr>
        <p:blipFill rotWithShape="1">
          <a:blip r:embed="rId6">
            <a:alphaModFix/>
          </a:blip>
          <a:srcRect b="0" l="0" r="0" t="0"/>
          <a:stretch/>
        </p:blipFill>
        <p:spPr>
          <a:xfrm>
            <a:off x="657225" y="2194470"/>
            <a:ext cx="5067300" cy="3638550"/>
          </a:xfrm>
          <a:prstGeom prst="rect">
            <a:avLst/>
          </a:prstGeom>
          <a:noFill/>
          <a:ln>
            <a:noFill/>
          </a:ln>
        </p:spPr>
      </p:pic>
      <p:sp>
        <p:nvSpPr>
          <p:cNvPr id="137" name="Google Shape;137;p17"/>
          <p:cNvSpPr txBox="1"/>
          <p:nvPr/>
        </p:nvSpPr>
        <p:spPr>
          <a:xfrm>
            <a:off x="6381750" y="2300287"/>
            <a:ext cx="5500687" cy="29334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2100" u="none" cap="none" strike="noStrike">
                <a:solidFill>
                  <a:srgbClr val="C0392B"/>
                </a:solidFill>
                <a:latin typeface="Playfair Display"/>
                <a:ea typeface="Playfair Display"/>
                <a:cs typeface="Playfair Display"/>
                <a:sym typeface="Playfair Display"/>
              </a:rPr>
              <a:t>Das Golfplatz-Manöver</a:t>
            </a:r>
            <a:endParaRPr/>
          </a:p>
        </p:txBody>
      </p:sp>
      <p:sp>
        <p:nvSpPr>
          <p:cNvPr id="138" name="Google Shape;138;p17"/>
          <p:cNvSpPr txBox="1"/>
          <p:nvPr/>
        </p:nvSpPr>
        <p:spPr>
          <a:xfrm>
            <a:off x="6381750" y="2784127"/>
            <a:ext cx="5238750"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3333"/>
                </a:solidFill>
                <a:latin typeface="Roboto Slab"/>
                <a:ea typeface="Roboto Slab"/>
                <a:cs typeface="Roboto Slab"/>
                <a:sym typeface="Roboto Slab"/>
              </a:rPr>
              <a:t>Während in Caracas die Nerven blank liegen, wird aus Washington gemeldet: Der Präsident spielt Golf.</a:t>
            </a:r>
            <a:endParaRPr/>
          </a:p>
        </p:txBody>
      </p:sp>
      <p:sp>
        <p:nvSpPr>
          <p:cNvPr id="139" name="Google Shape;139;p17"/>
          <p:cNvSpPr txBox="1"/>
          <p:nvPr/>
        </p:nvSpPr>
        <p:spPr>
          <a:xfrm>
            <a:off x="6381750" y="3584227"/>
            <a:ext cx="5238750" cy="3048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333333"/>
                </a:solidFill>
                <a:latin typeface="Roboto Slab"/>
                <a:ea typeface="Roboto Slab"/>
                <a:cs typeface="Roboto Slab"/>
                <a:sym typeface="Roboto Slab"/>
              </a:rPr>
              <a:t>Erinnern Sie sich an Qasem Soleimani?</a:t>
            </a:r>
            <a:endParaRPr/>
          </a:p>
        </p:txBody>
      </p:sp>
      <p:sp>
        <p:nvSpPr>
          <p:cNvPr id="140" name="Google Shape;140;p17"/>
          <p:cNvSpPr txBox="1"/>
          <p:nvPr/>
        </p:nvSpPr>
        <p:spPr>
          <a:xfrm>
            <a:off x="6381750" y="4079527"/>
            <a:ext cx="5238750" cy="18288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3333"/>
                </a:solidFill>
                <a:latin typeface="Roboto Slab"/>
                <a:ea typeface="Roboto Slab"/>
                <a:cs typeface="Roboto Slab"/>
                <a:sym typeface="Roboto Slab"/>
              </a:rPr>
              <a:t>Auch damals gab sich Trump demonstrativ entspannt, während die Drohnen bereits in der Luft waren. Zyniker würden sagen: Wenn Trump zum Putter greift, sollten Diktatoren in Deckung gehen. Ist dies die ultimative psychologische Kriegsführung oder einfach nur ein schöner Sonntag?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7"/>
        </a:solidFill>
      </p:bgPr>
    </p:bg>
    <p:spTree>
      <p:nvGrpSpPr>
        <p:cNvPr id="144" name="Shape 144"/>
        <p:cNvGrpSpPr/>
        <p:nvPr/>
      </p:nvGrpSpPr>
      <p:grpSpPr>
        <a:xfrm>
          <a:off x="0" y="0"/>
          <a:ext cx="0" cy="0"/>
          <a:chOff x="0" y="0"/>
          <a:chExt cx="0" cy="0"/>
        </a:xfrm>
      </p:grpSpPr>
      <p:pic>
        <p:nvPicPr>
          <p:cNvPr descr="image.png" id="145" name="Google Shape;145;p1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46" name="Google Shape;146;p18"/>
          <p:cNvPicPr preferRelativeResize="0"/>
          <p:nvPr/>
        </p:nvPicPr>
        <p:blipFill rotWithShape="1">
          <a:blip r:embed="rId4">
            <a:alphaModFix/>
          </a:blip>
          <a:srcRect b="0" l="0" r="0" t="0"/>
          <a:stretch/>
        </p:blipFill>
        <p:spPr>
          <a:xfrm>
            <a:off x="7334250" y="2346870"/>
            <a:ext cx="3333750" cy="3333750"/>
          </a:xfrm>
          <a:prstGeom prst="rect">
            <a:avLst/>
          </a:prstGeom>
          <a:noFill/>
          <a:ln>
            <a:noFill/>
          </a:ln>
        </p:spPr>
      </p:pic>
      <p:sp>
        <p:nvSpPr>
          <p:cNvPr id="147" name="Google Shape;147;p18"/>
          <p:cNvSpPr txBox="1"/>
          <p:nvPr/>
        </p:nvSpPr>
        <p:spPr>
          <a:xfrm>
            <a:off x="571500" y="552450"/>
            <a:ext cx="11601450" cy="521940"/>
          </a:xfrm>
          <a:prstGeom prst="rect">
            <a:avLst/>
          </a:prstGeom>
          <a:noFill/>
          <a:ln>
            <a:noFill/>
          </a:ln>
        </p:spPr>
        <p:txBody>
          <a:bodyPr anchorCtr="0" anchor="t" bIns="0" lIns="0" spcFirstLastPara="1" rIns="0" wrap="square" tIns="0">
            <a:spAutoFit/>
          </a:bodyPr>
          <a:lstStyle/>
          <a:p>
            <a:pPr indent="0" lvl="0" marL="0" marR="0" rtl="0" algn="l">
              <a:lnSpc>
                <a:spcPct val="109972"/>
              </a:lnSpc>
              <a:spcBef>
                <a:spcPts val="0"/>
              </a:spcBef>
              <a:spcAft>
                <a:spcPts val="0"/>
              </a:spcAft>
              <a:buNone/>
            </a:pPr>
            <a:r>
              <a:rPr b="1" i="0" lang="en-US" sz="3600" u="none" cap="none" strike="noStrike">
                <a:solidFill>
                  <a:srgbClr val="2C3E50"/>
                </a:solidFill>
                <a:latin typeface="Playfair Display"/>
                <a:ea typeface="Playfair Display"/>
                <a:cs typeface="Playfair Display"/>
                <a:sym typeface="Playfair Display"/>
              </a:rPr>
              <a:t>Nervosität beim Nachbarn</a:t>
            </a:r>
            <a:endParaRPr/>
          </a:p>
        </p:txBody>
      </p:sp>
      <p:sp>
        <p:nvSpPr>
          <p:cNvPr id="148" name="Google Shape;148;p18"/>
          <p:cNvSpPr/>
          <p:nvPr/>
        </p:nvSpPr>
        <p:spPr>
          <a:xfrm>
            <a:off x="571500" y="1245840"/>
            <a:ext cx="11049000" cy="19050"/>
          </a:xfrm>
          <a:prstGeom prst="rect">
            <a:avLst/>
          </a:prstGeom>
          <a:solidFill>
            <a:srgbClr val="E0E0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9" name="Google Shape;149;p18"/>
          <p:cNvSpPr txBox="1"/>
          <p:nvPr/>
        </p:nvSpPr>
        <p:spPr>
          <a:xfrm>
            <a:off x="571500" y="2386012"/>
            <a:ext cx="5500687" cy="29334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2100" u="none" cap="none" strike="noStrike">
                <a:solidFill>
                  <a:srgbClr val="C0392B"/>
                </a:solidFill>
                <a:latin typeface="Playfair Display"/>
                <a:ea typeface="Playfair Display"/>
                <a:cs typeface="Playfair Display"/>
                <a:sym typeface="Playfair Display"/>
              </a:rPr>
              <a:t>Petros Dilemma</a:t>
            </a:r>
            <a:endParaRPr/>
          </a:p>
        </p:txBody>
      </p:sp>
      <p:sp>
        <p:nvSpPr>
          <p:cNvPr id="150" name="Google Shape;150;p18"/>
          <p:cNvSpPr txBox="1"/>
          <p:nvPr/>
        </p:nvSpPr>
        <p:spPr>
          <a:xfrm>
            <a:off x="571500" y="2869852"/>
            <a:ext cx="5238750" cy="15240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3333"/>
                </a:solidFill>
                <a:latin typeface="Roboto Slab"/>
                <a:ea typeface="Roboto Slab"/>
                <a:cs typeface="Roboto Slab"/>
                <a:sym typeface="Roboto Slab"/>
              </a:rPr>
              <a:t>Der kolumbianische Präsident Gustavo Petro wirkt zunehmend unruhig. Seine Warnung, das kolumbianische Volk werde "nicht knien", klingt weniger nach Stärke und mehr nach der Angst, mit in den Abgrund gerissen zu werden.</a:t>
            </a:r>
            <a:endParaRPr/>
          </a:p>
        </p:txBody>
      </p:sp>
      <p:sp>
        <p:nvSpPr>
          <p:cNvPr id="151" name="Google Shape;151;p18"/>
          <p:cNvSpPr txBox="1"/>
          <p:nvPr/>
        </p:nvSpPr>
        <p:spPr>
          <a:xfrm>
            <a:off x="571500" y="4584352"/>
            <a:ext cx="5238750"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3333"/>
                </a:solidFill>
                <a:latin typeface="Roboto Slab"/>
                <a:ea typeface="Roboto Slab"/>
                <a:cs typeface="Roboto Slab"/>
                <a:sym typeface="Roboto Slab"/>
              </a:rPr>
              <a:t>Wenn der wichtigste Verbündete fällt, wird die Luft in Bogotá dünn. Die Rhetorik wird lauter, aber die Optionen werden weniger.</a:t>
            </a:r>
            <a:endParaRPr/>
          </a:p>
        </p:txBody>
      </p:sp>
      <p:pic>
        <p:nvPicPr>
          <p:cNvPr descr="image.png" id="152" name="Google Shape;152;p18"/>
          <p:cNvPicPr preferRelativeResize="0"/>
          <p:nvPr/>
        </p:nvPicPr>
        <p:blipFill rotWithShape="1">
          <a:blip r:embed="rId5">
            <a:alphaModFix/>
          </a:blip>
          <a:srcRect b="0" l="0" r="0" t="0"/>
          <a:stretch/>
        </p:blipFill>
        <p:spPr>
          <a:xfrm>
            <a:off x="7448550" y="2461170"/>
            <a:ext cx="3105150" cy="3105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7"/>
        </a:solidFill>
      </p:bgPr>
    </p:bg>
    <p:spTree>
      <p:nvGrpSpPr>
        <p:cNvPr id="156" name="Shape 156"/>
        <p:cNvGrpSpPr/>
        <p:nvPr/>
      </p:nvGrpSpPr>
      <p:grpSpPr>
        <a:xfrm>
          <a:off x="0" y="0"/>
          <a:ext cx="0" cy="0"/>
          <a:chOff x="0" y="0"/>
          <a:chExt cx="0" cy="0"/>
        </a:xfrm>
      </p:grpSpPr>
      <p:pic>
        <p:nvPicPr>
          <p:cNvPr descr="image.png" id="157" name="Google Shape;157;p1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58" name="Google Shape;158;p19"/>
          <p:cNvPicPr preferRelativeResize="0"/>
          <p:nvPr/>
        </p:nvPicPr>
        <p:blipFill rotWithShape="1">
          <a:blip r:embed="rId4">
            <a:alphaModFix/>
          </a:blip>
          <a:srcRect b="0" l="0" r="0" t="0"/>
          <a:stretch/>
        </p:blipFill>
        <p:spPr>
          <a:xfrm>
            <a:off x="571500" y="1645890"/>
            <a:ext cx="11049000" cy="4735859"/>
          </a:xfrm>
          <a:prstGeom prst="rect">
            <a:avLst/>
          </a:prstGeom>
          <a:noFill/>
          <a:ln>
            <a:noFill/>
          </a:ln>
        </p:spPr>
      </p:pic>
      <p:sp>
        <p:nvSpPr>
          <p:cNvPr id="159" name="Google Shape;159;p19"/>
          <p:cNvSpPr txBox="1"/>
          <p:nvPr/>
        </p:nvSpPr>
        <p:spPr>
          <a:xfrm>
            <a:off x="571500" y="552450"/>
            <a:ext cx="11601450" cy="521940"/>
          </a:xfrm>
          <a:prstGeom prst="rect">
            <a:avLst/>
          </a:prstGeom>
          <a:noFill/>
          <a:ln>
            <a:noFill/>
          </a:ln>
        </p:spPr>
        <p:txBody>
          <a:bodyPr anchorCtr="0" anchor="t" bIns="0" lIns="0" spcFirstLastPara="1" rIns="0" wrap="square" tIns="0">
            <a:spAutoFit/>
          </a:bodyPr>
          <a:lstStyle/>
          <a:p>
            <a:pPr indent="0" lvl="0" marL="0" marR="0" rtl="0" algn="l">
              <a:lnSpc>
                <a:spcPct val="109972"/>
              </a:lnSpc>
              <a:spcBef>
                <a:spcPts val="0"/>
              </a:spcBef>
              <a:spcAft>
                <a:spcPts val="0"/>
              </a:spcAft>
              <a:buNone/>
            </a:pPr>
            <a:r>
              <a:rPr b="1" i="0" lang="en-US" sz="3600" u="none" cap="none" strike="noStrike">
                <a:solidFill>
                  <a:srgbClr val="2C3E50"/>
                </a:solidFill>
                <a:latin typeface="Playfair Display"/>
                <a:ea typeface="Playfair Display"/>
                <a:cs typeface="Playfair Display"/>
                <a:sym typeface="Playfair Display"/>
              </a:rPr>
              <a:t>David gegen Goliath (ohne Schleuder)</a:t>
            </a:r>
            <a:endParaRPr/>
          </a:p>
        </p:txBody>
      </p:sp>
      <p:sp>
        <p:nvSpPr>
          <p:cNvPr id="160" name="Google Shape;160;p19"/>
          <p:cNvSpPr/>
          <p:nvPr/>
        </p:nvSpPr>
        <p:spPr>
          <a:xfrm>
            <a:off x="571500" y="1245840"/>
            <a:ext cx="11049000" cy="19050"/>
          </a:xfrm>
          <a:prstGeom prst="rect">
            <a:avLst/>
          </a:prstGeom>
          <a:solidFill>
            <a:srgbClr val="E0E0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1" name="Google Shape;161;p19"/>
          <p:cNvSpPr txBox="1"/>
          <p:nvPr/>
        </p:nvSpPr>
        <p:spPr>
          <a:xfrm>
            <a:off x="571500" y="1836390"/>
            <a:ext cx="11049000" cy="3048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3333"/>
                </a:solidFill>
                <a:latin typeface="Roboto Slab"/>
                <a:ea typeface="Roboto Slab"/>
                <a:cs typeface="Roboto Slab"/>
                <a:sym typeface="Roboto Slab"/>
              </a:rPr>
              <a:t>Ein Blick auf die bittere Realität der Einsatzbereitschaft der venezolanischen Luftwaffe im Vergleich zur US-Präsenz vor Ort.</a:t>
            </a:r>
            <a:endParaRPr/>
          </a:p>
        </p:txBody>
      </p:sp>
      <p:sp>
        <p:nvSpPr>
          <p:cNvPr id="162" name="Google Shape;162;p19"/>
          <p:cNvSpPr txBox="1"/>
          <p:nvPr/>
        </p:nvSpPr>
        <p:spPr>
          <a:xfrm>
            <a:off x="571500" y="4760565"/>
            <a:ext cx="11049000" cy="54858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1" lang="en-US" sz="1350" u="none" cap="none" strike="noStrike">
                <a:solidFill>
                  <a:srgbClr val="333333"/>
                </a:solidFill>
                <a:latin typeface="Roboto Slab"/>
                <a:ea typeface="Roboto Slab"/>
                <a:cs typeface="Roboto Slab"/>
                <a:sym typeface="Roboto Slab"/>
              </a:rPr>
              <a:t>Von den 24 gekauften Su-30 sind nur noch ca. 4 voll einsatzfähig. Die US-Flotte hingegen operiert mit voller Stärke. Ein Luftkampf wäre rein mathematisch... kurz.</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7"/>
        </a:solidFill>
      </p:bgPr>
    </p:bg>
    <p:spTree>
      <p:nvGrpSpPr>
        <p:cNvPr id="166" name="Shape 166"/>
        <p:cNvGrpSpPr/>
        <p:nvPr/>
      </p:nvGrpSpPr>
      <p:grpSpPr>
        <a:xfrm>
          <a:off x="0" y="0"/>
          <a:ext cx="0" cy="0"/>
          <a:chOff x="0" y="0"/>
          <a:chExt cx="0" cy="0"/>
        </a:xfrm>
      </p:grpSpPr>
      <p:pic>
        <p:nvPicPr>
          <p:cNvPr descr="image.png" id="167" name="Google Shape;167;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8" name="Google Shape;168;p20"/>
          <p:cNvSpPr txBox="1"/>
          <p:nvPr/>
        </p:nvSpPr>
        <p:spPr>
          <a:xfrm>
            <a:off x="571500" y="552450"/>
            <a:ext cx="11601450" cy="521940"/>
          </a:xfrm>
          <a:prstGeom prst="rect">
            <a:avLst/>
          </a:prstGeom>
          <a:noFill/>
          <a:ln>
            <a:noFill/>
          </a:ln>
        </p:spPr>
        <p:txBody>
          <a:bodyPr anchorCtr="0" anchor="t" bIns="0" lIns="0" spcFirstLastPara="1" rIns="0" wrap="square" tIns="0">
            <a:spAutoFit/>
          </a:bodyPr>
          <a:lstStyle/>
          <a:p>
            <a:pPr indent="0" lvl="0" marL="0" marR="0" rtl="0" algn="l">
              <a:lnSpc>
                <a:spcPct val="109972"/>
              </a:lnSpc>
              <a:spcBef>
                <a:spcPts val="0"/>
              </a:spcBef>
              <a:spcAft>
                <a:spcPts val="0"/>
              </a:spcAft>
              <a:buNone/>
            </a:pPr>
            <a:r>
              <a:rPr b="1" i="0" lang="en-US" sz="3600" u="none" cap="none" strike="noStrike">
                <a:solidFill>
                  <a:srgbClr val="2C3E50"/>
                </a:solidFill>
                <a:latin typeface="Playfair Display"/>
                <a:ea typeface="Playfair Display"/>
                <a:cs typeface="Playfair Display"/>
                <a:sym typeface="Playfair Display"/>
              </a:rPr>
              <a:t>Rette sich, wer kann</a:t>
            </a:r>
            <a:endParaRPr/>
          </a:p>
        </p:txBody>
      </p:sp>
      <p:sp>
        <p:nvSpPr>
          <p:cNvPr id="169" name="Google Shape;169;p20"/>
          <p:cNvSpPr/>
          <p:nvPr/>
        </p:nvSpPr>
        <p:spPr>
          <a:xfrm>
            <a:off x="571500" y="1245840"/>
            <a:ext cx="11049000" cy="19050"/>
          </a:xfrm>
          <a:prstGeom prst="rect">
            <a:avLst/>
          </a:prstGeom>
          <a:solidFill>
            <a:srgbClr val="E0E0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0" name="Google Shape;170;p20"/>
          <p:cNvSpPr txBox="1"/>
          <p:nvPr/>
        </p:nvSpPr>
        <p:spPr>
          <a:xfrm>
            <a:off x="2286000" y="3647926"/>
            <a:ext cx="7620000" cy="9144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333333"/>
                </a:solidFill>
                <a:latin typeface="Roboto Slab"/>
                <a:ea typeface="Roboto Slab"/>
                <a:cs typeface="Roboto Slab"/>
                <a:sym typeface="Roboto Slab"/>
              </a:rPr>
              <a:t>Während die Bevölkerung gewarnt wird, in den Häusern zu bleiben, scheinen sich die Architekten des Systems bereits nach Auswegen umzusehen. Panama? Kuba? Die Route der Flucht ist oft aussagekräftiger als jede offizielle Pressemitteilung.</a:t>
            </a:r>
            <a:endParaRPr/>
          </a:p>
        </p:txBody>
      </p:sp>
      <p:sp>
        <p:nvSpPr>
          <p:cNvPr id="171" name="Google Shape;171;p20"/>
          <p:cNvSpPr txBox="1"/>
          <p:nvPr/>
        </p:nvSpPr>
        <p:spPr>
          <a:xfrm>
            <a:off x="952500" y="2026890"/>
            <a:ext cx="10668000" cy="104001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1" lang="en-US" sz="3150" u="none" cap="none" strike="noStrike">
                <a:solidFill>
                  <a:srgbClr val="2C3E50"/>
                </a:solidFill>
                <a:latin typeface="Playfair Display"/>
                <a:ea typeface="Playfair Display"/>
                <a:cs typeface="Playfair Display"/>
                <a:sym typeface="Playfair Display"/>
              </a:rPr>
              <a:t> "Ein mysteriöser Privatjet verlässt Caracas in Richtung Panama. Die Elite packt die Koffer." </a:t>
            </a:r>
            <a:endParaRPr/>
          </a:p>
        </p:txBody>
      </p:sp>
      <p:sp>
        <p:nvSpPr>
          <p:cNvPr id="172" name="Google Shape;172;p20"/>
          <p:cNvSpPr/>
          <p:nvPr/>
        </p:nvSpPr>
        <p:spPr>
          <a:xfrm>
            <a:off x="571500" y="2026890"/>
            <a:ext cx="57150" cy="1040010"/>
          </a:xfrm>
          <a:prstGeom prst="rect">
            <a:avLst/>
          </a:prstGeom>
          <a:solidFill>
            <a:srgbClr val="C0392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3" name="Google Shape;173;p20"/>
          <p:cNvSpPr txBox="1"/>
          <p:nvPr/>
        </p:nvSpPr>
        <p:spPr>
          <a:xfrm>
            <a:off x="571500" y="3447901"/>
            <a:ext cx="2676525" cy="2000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1" lang="en-US" sz="1200" u="none" cap="none" strike="noStrike">
                <a:solidFill>
                  <a:srgbClr val="1A1A1A"/>
                </a:solidFill>
                <a:latin typeface="Roboto Slab"/>
                <a:ea typeface="Roboto Slab"/>
                <a:cs typeface="Roboto Slab"/>
                <a:sym typeface="Roboto Slab"/>
              </a:rPr>
              <a:t>— Berichte aus der Flugüberwachung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7"/>
        </a:solidFill>
      </p:bgPr>
    </p:bg>
    <p:spTree>
      <p:nvGrpSpPr>
        <p:cNvPr id="177" name="Shape 177"/>
        <p:cNvGrpSpPr/>
        <p:nvPr/>
      </p:nvGrpSpPr>
      <p:grpSpPr>
        <a:xfrm>
          <a:off x="0" y="0"/>
          <a:ext cx="0" cy="0"/>
          <a:chOff x="0" y="0"/>
          <a:chExt cx="0" cy="0"/>
        </a:xfrm>
      </p:grpSpPr>
      <p:pic>
        <p:nvPicPr>
          <p:cNvPr descr="image.png" id="178" name="Google Shape;178;p2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79" name="Google Shape;179;p21"/>
          <p:cNvPicPr preferRelativeResize="0"/>
          <p:nvPr/>
        </p:nvPicPr>
        <p:blipFill rotWithShape="1">
          <a:blip r:embed="rId4">
            <a:alphaModFix/>
          </a:blip>
          <a:srcRect b="0" l="0" r="0" t="0"/>
          <a:stretch/>
        </p:blipFill>
        <p:spPr>
          <a:xfrm>
            <a:off x="571500" y="1836390"/>
            <a:ext cx="3492549" cy="3436590"/>
          </a:xfrm>
          <a:prstGeom prst="rect">
            <a:avLst/>
          </a:prstGeom>
          <a:noFill/>
          <a:ln>
            <a:noFill/>
          </a:ln>
        </p:spPr>
      </p:pic>
      <p:pic>
        <p:nvPicPr>
          <p:cNvPr descr="image.png" id="180" name="Google Shape;180;p21"/>
          <p:cNvPicPr preferRelativeResize="0"/>
          <p:nvPr/>
        </p:nvPicPr>
        <p:blipFill rotWithShape="1">
          <a:blip r:embed="rId5">
            <a:alphaModFix/>
          </a:blip>
          <a:srcRect b="0" l="0" r="0" t="0"/>
          <a:stretch/>
        </p:blipFill>
        <p:spPr>
          <a:xfrm>
            <a:off x="4349799" y="1836390"/>
            <a:ext cx="3492549" cy="3436590"/>
          </a:xfrm>
          <a:prstGeom prst="rect">
            <a:avLst/>
          </a:prstGeom>
          <a:noFill/>
          <a:ln>
            <a:noFill/>
          </a:ln>
        </p:spPr>
      </p:pic>
      <p:pic>
        <p:nvPicPr>
          <p:cNvPr descr="image.png" id="181" name="Google Shape;181;p21"/>
          <p:cNvPicPr preferRelativeResize="0"/>
          <p:nvPr/>
        </p:nvPicPr>
        <p:blipFill rotWithShape="1">
          <a:blip r:embed="rId6">
            <a:alphaModFix/>
          </a:blip>
          <a:srcRect b="0" l="0" r="0" t="0"/>
          <a:stretch/>
        </p:blipFill>
        <p:spPr>
          <a:xfrm>
            <a:off x="8128099" y="1836390"/>
            <a:ext cx="3492549" cy="3436590"/>
          </a:xfrm>
          <a:prstGeom prst="rect">
            <a:avLst/>
          </a:prstGeom>
          <a:noFill/>
          <a:ln>
            <a:noFill/>
          </a:ln>
        </p:spPr>
      </p:pic>
      <p:sp>
        <p:nvSpPr>
          <p:cNvPr id="182" name="Google Shape;182;p21"/>
          <p:cNvSpPr txBox="1"/>
          <p:nvPr/>
        </p:nvSpPr>
        <p:spPr>
          <a:xfrm>
            <a:off x="571500" y="552450"/>
            <a:ext cx="11601450" cy="521940"/>
          </a:xfrm>
          <a:prstGeom prst="rect">
            <a:avLst/>
          </a:prstGeom>
          <a:noFill/>
          <a:ln>
            <a:noFill/>
          </a:ln>
        </p:spPr>
        <p:txBody>
          <a:bodyPr anchorCtr="0" anchor="t" bIns="0" lIns="0" spcFirstLastPara="1" rIns="0" wrap="square" tIns="0">
            <a:spAutoFit/>
          </a:bodyPr>
          <a:lstStyle/>
          <a:p>
            <a:pPr indent="0" lvl="0" marL="0" marR="0" rtl="0" algn="l">
              <a:lnSpc>
                <a:spcPct val="109972"/>
              </a:lnSpc>
              <a:spcBef>
                <a:spcPts val="0"/>
              </a:spcBef>
              <a:spcAft>
                <a:spcPts val="0"/>
              </a:spcAft>
              <a:buNone/>
            </a:pPr>
            <a:r>
              <a:rPr b="1" i="0" lang="en-US" sz="3600" u="none" cap="none" strike="noStrike">
                <a:solidFill>
                  <a:srgbClr val="2C3E50"/>
                </a:solidFill>
                <a:latin typeface="Playfair Display"/>
                <a:ea typeface="Playfair Display"/>
                <a:cs typeface="Playfair Display"/>
                <a:sym typeface="Playfair Display"/>
              </a:rPr>
              <a:t>Das Fazit: 24 Stunden</a:t>
            </a:r>
            <a:endParaRPr/>
          </a:p>
        </p:txBody>
      </p:sp>
      <p:sp>
        <p:nvSpPr>
          <p:cNvPr id="183" name="Google Shape;183;p21"/>
          <p:cNvSpPr/>
          <p:nvPr/>
        </p:nvSpPr>
        <p:spPr>
          <a:xfrm>
            <a:off x="571500" y="1245840"/>
            <a:ext cx="11049000" cy="19050"/>
          </a:xfrm>
          <a:prstGeom prst="rect">
            <a:avLst/>
          </a:prstGeom>
          <a:solidFill>
            <a:srgbClr val="E0E0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4" name="Google Shape;184;p21"/>
          <p:cNvSpPr txBox="1"/>
          <p:nvPr/>
        </p:nvSpPr>
        <p:spPr>
          <a:xfrm>
            <a:off x="794225" y="2826990"/>
            <a:ext cx="3047099" cy="29334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2100" u="none" cap="none" strike="noStrike">
                <a:solidFill>
                  <a:srgbClr val="C0392B"/>
                </a:solidFill>
                <a:latin typeface="Playfair Display"/>
                <a:ea typeface="Playfair Display"/>
                <a:cs typeface="Playfair Display"/>
                <a:sym typeface="Playfair Display"/>
              </a:rPr>
              <a:t>Der Zeitplan</a:t>
            </a:r>
            <a:endParaRPr/>
          </a:p>
        </p:txBody>
      </p:sp>
      <p:sp>
        <p:nvSpPr>
          <p:cNvPr id="185" name="Google Shape;185;p21"/>
          <p:cNvSpPr txBox="1"/>
          <p:nvPr/>
        </p:nvSpPr>
        <p:spPr>
          <a:xfrm>
            <a:off x="866775" y="3310830"/>
            <a:ext cx="2901999" cy="15240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333333"/>
                </a:solidFill>
                <a:latin typeface="Roboto Slab"/>
                <a:ea typeface="Roboto Slab"/>
                <a:cs typeface="Roboto Slab"/>
                <a:sym typeface="Roboto Slab"/>
              </a:rPr>
              <a:t>Alles deutet auf eine Entscheidung innerhalb der nächsten 24 bis 48 Stunden hin. Der Geburtstag des Regimes könnte sein letzter sein.</a:t>
            </a:r>
            <a:endParaRPr/>
          </a:p>
        </p:txBody>
      </p:sp>
      <p:sp>
        <p:nvSpPr>
          <p:cNvPr id="186" name="Google Shape;186;p21"/>
          <p:cNvSpPr txBox="1"/>
          <p:nvPr/>
        </p:nvSpPr>
        <p:spPr>
          <a:xfrm>
            <a:off x="4572524" y="2826990"/>
            <a:ext cx="3047099" cy="29334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2100" u="none" cap="none" strike="noStrike">
                <a:solidFill>
                  <a:srgbClr val="C0392B"/>
                </a:solidFill>
                <a:latin typeface="Playfair Display"/>
                <a:ea typeface="Playfair Display"/>
                <a:cs typeface="Playfair Display"/>
                <a:sym typeface="Playfair Display"/>
              </a:rPr>
              <a:t>Warnung an Zivilisten</a:t>
            </a:r>
            <a:endParaRPr/>
          </a:p>
        </p:txBody>
      </p:sp>
      <p:sp>
        <p:nvSpPr>
          <p:cNvPr id="187" name="Google Shape;187;p21"/>
          <p:cNvSpPr txBox="1"/>
          <p:nvPr/>
        </p:nvSpPr>
        <p:spPr>
          <a:xfrm>
            <a:off x="4645074" y="3310830"/>
            <a:ext cx="2901999" cy="15240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333333"/>
                </a:solidFill>
                <a:latin typeface="Roboto Slab"/>
                <a:ea typeface="Roboto Slab"/>
                <a:cs typeface="Roboto Slab"/>
                <a:sym typeface="Roboto Slab"/>
              </a:rPr>
              <a:t>Die wichtigste Botschaft: Bleiben Sie zu Hause. Verwechseln Sie junge, nervöse Soldaten nicht mit Befreiern, die man umarmen kann.</a:t>
            </a:r>
            <a:endParaRPr/>
          </a:p>
        </p:txBody>
      </p:sp>
      <p:sp>
        <p:nvSpPr>
          <p:cNvPr id="188" name="Google Shape;188;p21"/>
          <p:cNvSpPr txBox="1"/>
          <p:nvPr/>
        </p:nvSpPr>
        <p:spPr>
          <a:xfrm>
            <a:off x="8350824" y="2826990"/>
            <a:ext cx="3047099" cy="29334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2100" u="none" cap="none" strike="noStrike">
                <a:solidFill>
                  <a:srgbClr val="C0392B"/>
                </a:solidFill>
                <a:latin typeface="Playfair Display"/>
                <a:ea typeface="Playfair Display"/>
                <a:cs typeface="Playfair Display"/>
                <a:sym typeface="Playfair Display"/>
              </a:rPr>
              <a:t>Schachzug</a:t>
            </a:r>
            <a:endParaRPr/>
          </a:p>
        </p:txBody>
      </p:sp>
      <p:sp>
        <p:nvSpPr>
          <p:cNvPr id="189" name="Google Shape;189;p21"/>
          <p:cNvSpPr txBox="1"/>
          <p:nvPr/>
        </p:nvSpPr>
        <p:spPr>
          <a:xfrm>
            <a:off x="8423374" y="3310830"/>
            <a:ext cx="2901999" cy="15240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333333"/>
                </a:solidFill>
                <a:latin typeface="Roboto Slab"/>
                <a:ea typeface="Roboto Slab"/>
                <a:cs typeface="Roboto Slab"/>
                <a:sym typeface="Roboto Slab"/>
              </a:rPr>
              <a:t>Marco Rubio und die US-Administration haben ihre Figuren platziert. Ein Rückzug scheint jetzt politisch unmöglich.</a:t>
            </a:r>
            <a:endParaRPr/>
          </a:p>
        </p:txBody>
      </p:sp>
      <p:pic>
        <p:nvPicPr>
          <p:cNvPr descr="image.png" id="190" name="Google Shape;190;p21"/>
          <p:cNvPicPr preferRelativeResize="0"/>
          <p:nvPr/>
        </p:nvPicPr>
        <p:blipFill rotWithShape="1">
          <a:blip r:embed="rId7">
            <a:alphaModFix/>
          </a:blip>
          <a:srcRect b="0" l="0" r="0" t="0"/>
          <a:stretch/>
        </p:blipFill>
        <p:spPr>
          <a:xfrm>
            <a:off x="2174825" y="2198340"/>
            <a:ext cx="285750" cy="381000"/>
          </a:xfrm>
          <a:prstGeom prst="rect">
            <a:avLst/>
          </a:prstGeom>
          <a:noFill/>
          <a:ln>
            <a:noFill/>
          </a:ln>
        </p:spPr>
      </p:pic>
      <p:pic>
        <p:nvPicPr>
          <p:cNvPr descr="image.png" id="191" name="Google Shape;191;p21"/>
          <p:cNvPicPr preferRelativeResize="0"/>
          <p:nvPr/>
        </p:nvPicPr>
        <p:blipFill rotWithShape="1">
          <a:blip r:embed="rId8">
            <a:alphaModFix/>
          </a:blip>
          <a:srcRect b="0" l="0" r="0" t="0"/>
          <a:stretch/>
        </p:blipFill>
        <p:spPr>
          <a:xfrm>
            <a:off x="5905500" y="2198340"/>
            <a:ext cx="381000" cy="381000"/>
          </a:xfrm>
          <a:prstGeom prst="rect">
            <a:avLst/>
          </a:prstGeom>
          <a:noFill/>
          <a:ln>
            <a:noFill/>
          </a:ln>
        </p:spPr>
      </p:pic>
      <p:pic>
        <p:nvPicPr>
          <p:cNvPr descr="image.png" id="192" name="Google Shape;192;p21"/>
          <p:cNvPicPr preferRelativeResize="0"/>
          <p:nvPr/>
        </p:nvPicPr>
        <p:blipFill rotWithShape="1">
          <a:blip r:embed="rId9">
            <a:alphaModFix/>
          </a:blip>
          <a:srcRect b="0" l="0" r="0" t="0"/>
          <a:stretch/>
        </p:blipFill>
        <p:spPr>
          <a:xfrm>
            <a:off x="9707612" y="2198340"/>
            <a:ext cx="333375" cy="381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